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Johanson" userId="4a4fccce-835f-4d1f-a14b-e7cd6265e3b6" providerId="ADAL" clId="{C70BC3D7-F247-40A8-BF65-4760481203BD}"/>
    <pc:docChg chg="modSld">
      <pc:chgData name="Erik Johanson" userId="4a4fccce-835f-4d1f-a14b-e7cd6265e3b6" providerId="ADAL" clId="{C70BC3D7-F247-40A8-BF65-4760481203BD}" dt="2022-03-28T00:51:15.135" v="238" actId="20577"/>
      <pc:docMkLst>
        <pc:docMk/>
      </pc:docMkLst>
      <pc:sldChg chg="modSp mod">
        <pc:chgData name="Erik Johanson" userId="4a4fccce-835f-4d1f-a14b-e7cd6265e3b6" providerId="ADAL" clId="{C70BC3D7-F247-40A8-BF65-4760481203BD}" dt="2022-03-28T00:47:21.598" v="50" actId="20577"/>
        <pc:sldMkLst>
          <pc:docMk/>
          <pc:sldMk cId="610849547" sldId="256"/>
        </pc:sldMkLst>
        <pc:spChg chg="mod">
          <ac:chgData name="Erik Johanson" userId="4a4fccce-835f-4d1f-a14b-e7cd6265e3b6" providerId="ADAL" clId="{C70BC3D7-F247-40A8-BF65-4760481203BD}" dt="2022-03-28T00:47:21.598" v="50" actId="20577"/>
          <ac:spMkLst>
            <pc:docMk/>
            <pc:sldMk cId="610849547" sldId="256"/>
            <ac:spMk id="3" creationId="{B12064C6-85FB-4310-97F1-4C0C295E18AD}"/>
          </ac:spMkLst>
        </pc:spChg>
      </pc:sldChg>
      <pc:sldChg chg="modSp mod">
        <pc:chgData name="Erik Johanson" userId="4a4fccce-835f-4d1f-a14b-e7cd6265e3b6" providerId="ADAL" clId="{C70BC3D7-F247-40A8-BF65-4760481203BD}" dt="2022-03-28T00:48:08.677" v="55" actId="20577"/>
        <pc:sldMkLst>
          <pc:docMk/>
          <pc:sldMk cId="1792198549" sldId="258"/>
        </pc:sldMkLst>
        <pc:spChg chg="mod">
          <ac:chgData name="Erik Johanson" userId="4a4fccce-835f-4d1f-a14b-e7cd6265e3b6" providerId="ADAL" clId="{C70BC3D7-F247-40A8-BF65-4760481203BD}" dt="2022-03-28T00:48:08.677" v="55" actId="20577"/>
          <ac:spMkLst>
            <pc:docMk/>
            <pc:sldMk cId="1792198549" sldId="258"/>
            <ac:spMk id="3" creationId="{3514121D-455A-48D5-8565-9237D23D03F2}"/>
          </ac:spMkLst>
        </pc:spChg>
      </pc:sldChg>
      <pc:sldChg chg="modSp mod">
        <pc:chgData name="Erik Johanson" userId="4a4fccce-835f-4d1f-a14b-e7cd6265e3b6" providerId="ADAL" clId="{C70BC3D7-F247-40A8-BF65-4760481203BD}" dt="2022-03-28T00:48:31.809" v="65" actId="20577"/>
        <pc:sldMkLst>
          <pc:docMk/>
          <pc:sldMk cId="1441936078" sldId="259"/>
        </pc:sldMkLst>
        <pc:spChg chg="mod">
          <ac:chgData name="Erik Johanson" userId="4a4fccce-835f-4d1f-a14b-e7cd6265e3b6" providerId="ADAL" clId="{C70BC3D7-F247-40A8-BF65-4760481203BD}" dt="2022-03-28T00:48:31.809" v="65" actId="20577"/>
          <ac:spMkLst>
            <pc:docMk/>
            <pc:sldMk cId="1441936078" sldId="259"/>
            <ac:spMk id="3" creationId="{3CEBB4ED-253F-4A8A-87C7-BB39A0B7E8E4}"/>
          </ac:spMkLst>
        </pc:spChg>
      </pc:sldChg>
      <pc:sldChg chg="modSp mod">
        <pc:chgData name="Erik Johanson" userId="4a4fccce-835f-4d1f-a14b-e7cd6265e3b6" providerId="ADAL" clId="{C70BC3D7-F247-40A8-BF65-4760481203BD}" dt="2022-03-28T00:51:15.135" v="238" actId="20577"/>
        <pc:sldMkLst>
          <pc:docMk/>
          <pc:sldMk cId="2190876514" sldId="265"/>
        </pc:sldMkLst>
        <pc:spChg chg="mod">
          <ac:chgData name="Erik Johanson" userId="4a4fccce-835f-4d1f-a14b-e7cd6265e3b6" providerId="ADAL" clId="{C70BC3D7-F247-40A8-BF65-4760481203BD}" dt="2022-03-28T00:51:15.135" v="238" actId="20577"/>
          <ac:spMkLst>
            <pc:docMk/>
            <pc:sldMk cId="2190876514" sldId="265"/>
            <ac:spMk id="3" creationId="{7C919837-9A06-4F34-A3AE-29A2820E9A3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1967480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386507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85156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3595767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7324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3816985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1005555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84110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386011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F69BF-2BF2-44D0-9FAC-0F40B8E8AD86}"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100195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3F69BF-2BF2-44D0-9FAC-0F40B8E8AD86}"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415122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3F69BF-2BF2-44D0-9FAC-0F40B8E8AD86}" type="datetimeFigureOut">
              <a:rPr lang="en-US" smtClean="0"/>
              <a:t>3/27/2022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294934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3F69BF-2BF2-44D0-9FAC-0F40B8E8AD86}" type="datetimeFigureOut">
              <a:rPr lang="en-US" smtClean="0"/>
              <a:t>3/27/2022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1947465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F69BF-2BF2-44D0-9FAC-0F40B8E8AD86}" type="datetimeFigureOut">
              <a:rPr lang="en-US" smtClean="0"/>
              <a:t>3/27/2022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102228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3F69BF-2BF2-44D0-9FAC-0F40B8E8AD86}"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105117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3F69BF-2BF2-44D0-9FAC-0F40B8E8AD86}"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B461A-36BB-4CC3-98A4-D0DEB0557B8B}" type="slidenum">
              <a:rPr lang="en-US" smtClean="0"/>
              <a:t>‹#›</a:t>
            </a:fld>
            <a:endParaRPr lang="en-US"/>
          </a:p>
        </p:txBody>
      </p:sp>
    </p:spTree>
    <p:extLst>
      <p:ext uri="{BB962C8B-B14F-4D97-AF65-F5344CB8AC3E}">
        <p14:creationId xmlns:p14="http://schemas.microsoft.com/office/powerpoint/2010/main" val="384259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3F69BF-2BF2-44D0-9FAC-0F40B8E8AD86}" type="datetimeFigureOut">
              <a:rPr lang="en-US" smtClean="0"/>
              <a:t>3/27/2022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6B461A-36BB-4CC3-98A4-D0DEB0557B8B}" type="slidenum">
              <a:rPr lang="en-US" smtClean="0"/>
              <a:t>‹#›</a:t>
            </a:fld>
            <a:endParaRPr lang="en-US"/>
          </a:p>
        </p:txBody>
      </p:sp>
    </p:spTree>
    <p:extLst>
      <p:ext uri="{BB962C8B-B14F-4D97-AF65-F5344CB8AC3E}">
        <p14:creationId xmlns:p14="http://schemas.microsoft.com/office/powerpoint/2010/main" val="3719543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BE35B-2D79-471C-848C-43929869E725}"/>
              </a:ext>
            </a:extLst>
          </p:cNvPr>
          <p:cNvSpPr>
            <a:spLocks noGrp="1"/>
          </p:cNvSpPr>
          <p:nvPr>
            <p:ph type="ctrTitle"/>
          </p:nvPr>
        </p:nvSpPr>
        <p:spPr>
          <a:xfrm>
            <a:off x="904461" y="2404534"/>
            <a:ext cx="8369542" cy="1646302"/>
          </a:xfrm>
        </p:spPr>
        <p:txBody>
          <a:bodyPr/>
          <a:lstStyle/>
          <a:p>
            <a:r>
              <a:rPr lang="en-US" dirty="0"/>
              <a:t>The “ABCs” of Bifurcation</a:t>
            </a:r>
          </a:p>
        </p:txBody>
      </p:sp>
      <p:sp>
        <p:nvSpPr>
          <p:cNvPr id="3" name="Subtitle 2">
            <a:extLst>
              <a:ext uri="{FF2B5EF4-FFF2-40B4-BE49-F238E27FC236}">
                <a16:creationId xmlns:a16="http://schemas.microsoft.com/office/drawing/2014/main" id="{B12064C6-85FB-4310-97F1-4C0C295E18AD}"/>
              </a:ext>
            </a:extLst>
          </p:cNvPr>
          <p:cNvSpPr>
            <a:spLocks noGrp="1"/>
          </p:cNvSpPr>
          <p:nvPr>
            <p:ph type="subTitle" idx="1"/>
          </p:nvPr>
        </p:nvSpPr>
        <p:spPr/>
        <p:txBody>
          <a:bodyPr/>
          <a:lstStyle/>
          <a:p>
            <a:r>
              <a:rPr lang="en-US" dirty="0"/>
              <a:t>2022 Alexander L. </a:t>
            </a:r>
            <a:r>
              <a:rPr lang="en-US" dirty="0" err="1"/>
              <a:t>Paskay</a:t>
            </a:r>
            <a:r>
              <a:rPr lang="en-US" dirty="0"/>
              <a:t> Memorial Bankruptcy Seminar, March 29, 2022</a:t>
            </a:r>
          </a:p>
          <a:p>
            <a:r>
              <a:rPr lang="en-US" dirty="0"/>
              <a:t>By: Erik Johanson, Erik Johanson PLLC</a:t>
            </a:r>
          </a:p>
        </p:txBody>
      </p:sp>
    </p:spTree>
    <p:extLst>
      <p:ext uri="{BB962C8B-B14F-4D97-AF65-F5344CB8AC3E}">
        <p14:creationId xmlns:p14="http://schemas.microsoft.com/office/powerpoint/2010/main" val="610849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46EBA-7A54-463F-A51B-2394A80891DD}"/>
              </a:ext>
            </a:extLst>
          </p:cNvPr>
          <p:cNvSpPr>
            <a:spLocks noGrp="1"/>
          </p:cNvSpPr>
          <p:nvPr>
            <p:ph type="title"/>
          </p:nvPr>
        </p:nvSpPr>
        <p:spPr/>
        <p:txBody>
          <a:bodyPr/>
          <a:lstStyle/>
          <a:p>
            <a:r>
              <a:rPr lang="en-US" dirty="0"/>
              <a:t>The Future of Bifurcation Cont.</a:t>
            </a:r>
          </a:p>
        </p:txBody>
      </p:sp>
      <p:sp>
        <p:nvSpPr>
          <p:cNvPr id="3" name="Content Placeholder 2">
            <a:extLst>
              <a:ext uri="{FF2B5EF4-FFF2-40B4-BE49-F238E27FC236}">
                <a16:creationId xmlns:a16="http://schemas.microsoft.com/office/drawing/2014/main" id="{7C919837-9A06-4F34-A3AE-29A2820E9A35}"/>
              </a:ext>
            </a:extLst>
          </p:cNvPr>
          <p:cNvSpPr>
            <a:spLocks noGrp="1"/>
          </p:cNvSpPr>
          <p:nvPr>
            <p:ph idx="1"/>
          </p:nvPr>
        </p:nvSpPr>
        <p:spPr/>
        <p:txBody>
          <a:bodyPr/>
          <a:lstStyle/>
          <a:p>
            <a:r>
              <a:rPr lang="en-US" dirty="0"/>
              <a:t>Traditional Financing</a:t>
            </a:r>
          </a:p>
          <a:p>
            <a:pPr lvl="1"/>
            <a:r>
              <a:rPr lang="en-US" dirty="0"/>
              <a:t>As an alternative to financing, lenders may consider offering targeted loans to Chapter 7 debtors for the express purpose of paying post-petition fees under a bifurcated fee agreement.  The lender will pay the firm the full amount of its fee and, in exchange, the client will sign a post-petition financing agreement to repay the lender in 12 monthly installments, plus interest. </a:t>
            </a:r>
          </a:p>
          <a:p>
            <a:pPr lvl="1"/>
            <a:r>
              <a:rPr lang="en-US" dirty="0"/>
              <a:t>The only known reported decision to consider this method of financing in a Chapter 7 case is Judge Colton’s recent decision in </a:t>
            </a:r>
            <a:r>
              <a:rPr lang="en-US" i="1" dirty="0"/>
              <a:t>In re </a:t>
            </a:r>
            <a:r>
              <a:rPr lang="en-US" i="1" dirty="0" err="1"/>
              <a:t>Shatusky</a:t>
            </a:r>
            <a:r>
              <a:rPr lang="en-US" dirty="0"/>
              <a:t>.  Judge Colton required the parties to make further disclosures for purposes of fully evaluating the proposed financing arrangement, but the court did rule as a general matter that an attorney may present “third party” financing options to a chapter 7 debtor under a bifurcated fee contract so long as </a:t>
            </a:r>
            <a:r>
              <a:rPr lang="en-US"/>
              <a:t>the option </a:t>
            </a:r>
            <a:r>
              <a:rPr lang="en-US" dirty="0"/>
              <a:t>is given as an option and not as affirmative advice to incur the debt. </a:t>
            </a:r>
          </a:p>
          <a:p>
            <a:pPr lvl="1"/>
            <a:endParaRPr lang="en-US" dirty="0"/>
          </a:p>
        </p:txBody>
      </p:sp>
    </p:spTree>
    <p:extLst>
      <p:ext uri="{BB962C8B-B14F-4D97-AF65-F5344CB8AC3E}">
        <p14:creationId xmlns:p14="http://schemas.microsoft.com/office/powerpoint/2010/main" val="219087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5E98F-23EA-4492-974E-872BAD15643B}"/>
              </a:ext>
            </a:extLst>
          </p:cNvPr>
          <p:cNvSpPr>
            <a:spLocks noGrp="1"/>
          </p:cNvSpPr>
          <p:nvPr>
            <p:ph type="title"/>
          </p:nvPr>
        </p:nvSpPr>
        <p:spPr/>
        <p:txBody>
          <a:bodyPr/>
          <a:lstStyle/>
          <a:p>
            <a:r>
              <a:rPr lang="en-US" dirty="0"/>
              <a:t>Why Bifurcation?</a:t>
            </a:r>
          </a:p>
        </p:txBody>
      </p:sp>
      <p:sp>
        <p:nvSpPr>
          <p:cNvPr id="3" name="Content Placeholder 2">
            <a:extLst>
              <a:ext uri="{FF2B5EF4-FFF2-40B4-BE49-F238E27FC236}">
                <a16:creationId xmlns:a16="http://schemas.microsoft.com/office/drawing/2014/main" id="{334FC41A-3C34-4A4A-A725-9020BD2843F7}"/>
              </a:ext>
            </a:extLst>
          </p:cNvPr>
          <p:cNvSpPr>
            <a:spLocks noGrp="1"/>
          </p:cNvSpPr>
          <p:nvPr>
            <p:ph idx="1"/>
          </p:nvPr>
        </p:nvSpPr>
        <p:spPr/>
        <p:txBody>
          <a:bodyPr/>
          <a:lstStyle/>
          <a:p>
            <a:r>
              <a:rPr lang="en-US" dirty="0"/>
              <a:t>Counsel for a Chapter 7 debtor cannot be paid from the bankruptcy estate.  Any amounts due to counsel for a Chapter 7 debtor on the petition date are subject to the bankruptcy discharge. </a:t>
            </a:r>
            <a:r>
              <a:rPr lang="en-US" i="1" dirty="0"/>
              <a:t>See </a:t>
            </a:r>
            <a:r>
              <a:rPr lang="en-US" i="1" dirty="0" err="1"/>
              <a:t>Lamie</a:t>
            </a:r>
            <a:r>
              <a:rPr lang="en-US" i="1" dirty="0"/>
              <a:t> v. United States Trustee</a:t>
            </a:r>
            <a:r>
              <a:rPr lang="en-US" dirty="0"/>
              <a:t>, 540 U.S. 526 (2004).</a:t>
            </a:r>
          </a:p>
          <a:p>
            <a:r>
              <a:rPr lang="en-US" dirty="0"/>
              <a:t>For this reason, most lawyers who represent Chapter 7 debtors demand to be paid in full before the bankruptcy case is filed.</a:t>
            </a:r>
          </a:p>
          <a:p>
            <a:r>
              <a:rPr lang="en-US" dirty="0"/>
              <a:t>However, some Chapter 7 debtors cannot afford to pay their counsel in full before filing for bankruptcy.  This problem is particularly acute for persons facing wage garnishments or imminent foreclosure. </a:t>
            </a:r>
          </a:p>
          <a:p>
            <a:r>
              <a:rPr lang="en-US" dirty="0"/>
              <a:t>The concept of “bifurcation,” also referred to as a “two-contract procedure,” has emerged as a work-around to enable counsel to represent Chapter 7 debtors who cannot afford to pay their counsel prior to filing for bankruptcy.</a:t>
            </a:r>
          </a:p>
        </p:txBody>
      </p:sp>
    </p:spTree>
    <p:extLst>
      <p:ext uri="{BB962C8B-B14F-4D97-AF65-F5344CB8AC3E}">
        <p14:creationId xmlns:p14="http://schemas.microsoft.com/office/powerpoint/2010/main" val="1810700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A64D6-46B2-48C4-9223-FB31204170D9}"/>
              </a:ext>
            </a:extLst>
          </p:cNvPr>
          <p:cNvSpPr>
            <a:spLocks noGrp="1"/>
          </p:cNvSpPr>
          <p:nvPr>
            <p:ph type="title"/>
          </p:nvPr>
        </p:nvSpPr>
        <p:spPr/>
        <p:txBody>
          <a:bodyPr/>
          <a:lstStyle/>
          <a:p>
            <a:r>
              <a:rPr lang="en-US" dirty="0"/>
              <a:t>What is Bifurcation?</a:t>
            </a:r>
          </a:p>
        </p:txBody>
      </p:sp>
      <p:sp>
        <p:nvSpPr>
          <p:cNvPr id="3" name="Content Placeholder 2">
            <a:extLst>
              <a:ext uri="{FF2B5EF4-FFF2-40B4-BE49-F238E27FC236}">
                <a16:creationId xmlns:a16="http://schemas.microsoft.com/office/drawing/2014/main" id="{3514121D-455A-48D5-8565-9237D23D03F2}"/>
              </a:ext>
            </a:extLst>
          </p:cNvPr>
          <p:cNvSpPr>
            <a:spLocks noGrp="1"/>
          </p:cNvSpPr>
          <p:nvPr>
            <p:ph idx="1"/>
          </p:nvPr>
        </p:nvSpPr>
        <p:spPr/>
        <p:txBody>
          <a:bodyPr/>
          <a:lstStyle/>
          <a:p>
            <a:r>
              <a:rPr lang="en-US" dirty="0"/>
              <a:t>In the typical bifurcated fee agreement, the Chapter 7 debtor enters into two contracts.  </a:t>
            </a:r>
          </a:p>
          <a:p>
            <a:pPr lvl="1"/>
            <a:r>
              <a:rPr lang="en-US" dirty="0"/>
              <a:t>First, the debtor enters into a pre-petition contract under which counsel agrees to perform the basic services necessary to file the petition in exchange for little or no fee.</a:t>
            </a:r>
          </a:p>
          <a:p>
            <a:pPr lvl="1"/>
            <a:r>
              <a:rPr lang="en-US" dirty="0"/>
              <a:t>After the petition is filed, the debtor is given the option to enter into a second post-petition contract under which counsel agrees to perform the additional services necessary to complete the case in exchange for a flat fee. </a:t>
            </a:r>
          </a:p>
          <a:p>
            <a:r>
              <a:rPr lang="en-US" dirty="0"/>
              <a:t>The debtor is not required to enter into the second post-petition contract.  If the debtor does not wish to be represented post-petition in exchange for payment of their counsel’s fee, the debtor can obtain alternative counsel or proceed pro se. </a:t>
            </a:r>
          </a:p>
        </p:txBody>
      </p:sp>
    </p:spTree>
    <p:extLst>
      <p:ext uri="{BB962C8B-B14F-4D97-AF65-F5344CB8AC3E}">
        <p14:creationId xmlns:p14="http://schemas.microsoft.com/office/powerpoint/2010/main" val="179219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071F-5598-4CDD-ABD2-458A1CA8FAFC}"/>
              </a:ext>
            </a:extLst>
          </p:cNvPr>
          <p:cNvSpPr>
            <a:spLocks noGrp="1"/>
          </p:cNvSpPr>
          <p:nvPr>
            <p:ph type="title"/>
          </p:nvPr>
        </p:nvSpPr>
        <p:spPr/>
        <p:txBody>
          <a:bodyPr/>
          <a:lstStyle/>
          <a:p>
            <a:r>
              <a:rPr lang="en-US" dirty="0"/>
              <a:t>Is Bifurcation Permitted in the Eleventh Circuit?</a:t>
            </a:r>
          </a:p>
        </p:txBody>
      </p:sp>
      <p:sp>
        <p:nvSpPr>
          <p:cNvPr id="3" name="Content Placeholder 2">
            <a:extLst>
              <a:ext uri="{FF2B5EF4-FFF2-40B4-BE49-F238E27FC236}">
                <a16:creationId xmlns:a16="http://schemas.microsoft.com/office/drawing/2014/main" id="{3CEBB4ED-253F-4A8A-87C7-BB39A0B7E8E4}"/>
              </a:ext>
            </a:extLst>
          </p:cNvPr>
          <p:cNvSpPr>
            <a:spLocks noGrp="1"/>
          </p:cNvSpPr>
          <p:nvPr>
            <p:ph idx="1"/>
          </p:nvPr>
        </p:nvSpPr>
        <p:spPr/>
        <p:txBody>
          <a:bodyPr/>
          <a:lstStyle/>
          <a:p>
            <a:r>
              <a:rPr lang="en-US" dirty="0"/>
              <a:t>The Bankruptcy Courts for the Middle and Southern District of Florida have approved bifurcated fee agreements so long as they comply with certain requirements. </a:t>
            </a:r>
            <a:r>
              <a:rPr lang="en-US" i="1" dirty="0"/>
              <a:t>See In re Brown</a:t>
            </a:r>
            <a:r>
              <a:rPr lang="en-US" dirty="0"/>
              <a:t>, 631 B.R. 77 (Bankr. S.D. Fla. 2021) (</a:t>
            </a:r>
            <a:r>
              <a:rPr lang="en-US" dirty="0" err="1"/>
              <a:t>Isicoff</a:t>
            </a:r>
            <a:r>
              <a:rPr lang="en-US" dirty="0"/>
              <a:t> J.) and </a:t>
            </a:r>
            <a:r>
              <a:rPr lang="en-US" i="1" dirty="0"/>
              <a:t>Walton v. Clark &amp; Washington, P.C.</a:t>
            </a:r>
            <a:r>
              <a:rPr lang="en-US" dirty="0"/>
              <a:t>, 469 B.R. 383 (Bankr. M.D. Fa. 2012) (Williamson, J.). </a:t>
            </a:r>
          </a:p>
          <a:p>
            <a:r>
              <a:rPr lang="en-US" dirty="0"/>
              <a:t>In a recent decision, </a:t>
            </a:r>
            <a:r>
              <a:rPr lang="en-US" i="1" dirty="0"/>
              <a:t>In re </a:t>
            </a:r>
            <a:r>
              <a:rPr lang="en-US" i="1" dirty="0" err="1"/>
              <a:t>Shatusky</a:t>
            </a:r>
            <a:r>
              <a:rPr lang="en-US" dirty="0"/>
              <a:t>, Case No. 8:22-bk-00131-RCT, Doc. No. 36 (Bankr. M.D. Fla. Mar. 18, 2022), Judge Colton harmonized both </a:t>
            </a:r>
            <a:r>
              <a:rPr lang="en-US" i="1" dirty="0"/>
              <a:t>In re Brown</a:t>
            </a:r>
            <a:r>
              <a:rPr lang="en-US" dirty="0"/>
              <a:t> and </a:t>
            </a:r>
            <a:r>
              <a:rPr lang="en-US" i="1" dirty="0"/>
              <a:t>Walton</a:t>
            </a:r>
            <a:r>
              <a:rPr lang="en-US" dirty="0"/>
              <a:t> to define the “minimum requirements for an acceptable bifurcated contract.”  Specifically, Judge Colton identified six (6) minimum requirements for bifurcated fee agreements. </a:t>
            </a:r>
          </a:p>
        </p:txBody>
      </p:sp>
    </p:spTree>
    <p:extLst>
      <p:ext uri="{BB962C8B-B14F-4D97-AF65-F5344CB8AC3E}">
        <p14:creationId xmlns:p14="http://schemas.microsoft.com/office/powerpoint/2010/main" val="144193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C3128-8C3D-4826-A5C4-E0B88F9514A9}"/>
              </a:ext>
            </a:extLst>
          </p:cNvPr>
          <p:cNvSpPr>
            <a:spLocks noGrp="1"/>
          </p:cNvSpPr>
          <p:nvPr>
            <p:ph type="title"/>
          </p:nvPr>
        </p:nvSpPr>
        <p:spPr/>
        <p:txBody>
          <a:bodyPr/>
          <a:lstStyle/>
          <a:p>
            <a:r>
              <a:rPr lang="en-US" dirty="0"/>
              <a:t>The Minimum Requirements for Bifurcation</a:t>
            </a:r>
          </a:p>
        </p:txBody>
      </p:sp>
      <p:sp>
        <p:nvSpPr>
          <p:cNvPr id="3" name="Content Placeholder 2">
            <a:extLst>
              <a:ext uri="{FF2B5EF4-FFF2-40B4-BE49-F238E27FC236}">
                <a16:creationId xmlns:a16="http://schemas.microsoft.com/office/drawing/2014/main" id="{596FCA0B-7C65-449B-83DC-70288A4E273E}"/>
              </a:ext>
            </a:extLst>
          </p:cNvPr>
          <p:cNvSpPr>
            <a:spLocks noGrp="1"/>
          </p:cNvSpPr>
          <p:nvPr>
            <p:ph idx="1"/>
          </p:nvPr>
        </p:nvSpPr>
        <p:spPr/>
        <p:txBody>
          <a:bodyPr>
            <a:normAutofit lnSpcReduction="10000"/>
          </a:bodyPr>
          <a:lstStyle/>
          <a:p>
            <a:r>
              <a:rPr lang="en-US" dirty="0"/>
              <a:t>1. Adequate Disclosure to the Client</a:t>
            </a:r>
          </a:p>
          <a:p>
            <a:pPr lvl="1"/>
            <a:r>
              <a:rPr lang="en-US" dirty="0"/>
              <a:t>The pre and post-petition contracts must clearly set forth the services being provided under each contract and the cost for such services.  Any services not included in the post-petition contract, e.g. “unbundled services,” must be clearly delineated and the costs for such additional services must be specified. </a:t>
            </a:r>
          </a:p>
          <a:p>
            <a:pPr lvl="1"/>
            <a:r>
              <a:rPr lang="en-US" dirty="0"/>
              <a:t>The client must be presented with both contracts prior to signing the pre-petition agreement, along with a disclosure indicating that, post-petition, the client may: (1) retain the attorney for a fee under the post-petition agreement, (2) retain a new attorney post-petition, or (3) proceed pro se.  If the client decides to proceed pro se, the lawyer must represent the client until the court authorizes the lawyer to withdraw. </a:t>
            </a:r>
          </a:p>
          <a:p>
            <a:pPr lvl="1"/>
            <a:r>
              <a:rPr lang="en-US" dirty="0"/>
              <a:t>The client must sign the pre-petition contract before the lawyer files the bankruptcy case.  The post-petition contract cannot be signed until after the case is filed. </a:t>
            </a:r>
          </a:p>
        </p:txBody>
      </p:sp>
    </p:spTree>
    <p:extLst>
      <p:ext uri="{BB962C8B-B14F-4D97-AF65-F5344CB8AC3E}">
        <p14:creationId xmlns:p14="http://schemas.microsoft.com/office/powerpoint/2010/main" val="33789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971EC-EBA4-4E8A-9573-2242C9C98DA2}"/>
              </a:ext>
            </a:extLst>
          </p:cNvPr>
          <p:cNvSpPr>
            <a:spLocks noGrp="1"/>
          </p:cNvSpPr>
          <p:nvPr>
            <p:ph type="title"/>
          </p:nvPr>
        </p:nvSpPr>
        <p:spPr/>
        <p:txBody>
          <a:bodyPr/>
          <a:lstStyle/>
          <a:p>
            <a:r>
              <a:rPr lang="en-US" dirty="0"/>
              <a:t>The Minimum Requirements for Bifurcation Cont.</a:t>
            </a:r>
          </a:p>
        </p:txBody>
      </p:sp>
      <p:sp>
        <p:nvSpPr>
          <p:cNvPr id="3" name="Content Placeholder 2">
            <a:extLst>
              <a:ext uri="{FF2B5EF4-FFF2-40B4-BE49-F238E27FC236}">
                <a16:creationId xmlns:a16="http://schemas.microsoft.com/office/drawing/2014/main" id="{85763968-98F9-4F59-955C-406BAB7C5D44}"/>
              </a:ext>
            </a:extLst>
          </p:cNvPr>
          <p:cNvSpPr>
            <a:spLocks noGrp="1"/>
          </p:cNvSpPr>
          <p:nvPr>
            <p:ph idx="1"/>
          </p:nvPr>
        </p:nvSpPr>
        <p:spPr/>
        <p:txBody>
          <a:bodyPr>
            <a:normAutofit lnSpcReduction="10000"/>
          </a:bodyPr>
          <a:lstStyle/>
          <a:p>
            <a:r>
              <a:rPr lang="en-US" dirty="0"/>
              <a:t>2. Provision of the Required Pre-Petition Services</a:t>
            </a:r>
          </a:p>
          <a:p>
            <a:pPr lvl="1"/>
            <a:r>
              <a:rPr lang="en-US" dirty="0"/>
              <a:t>The attorney must consult with the client regarding whether to file bankruptcy and adequately inform the debtor of the consequences of filing for bankruptcy.</a:t>
            </a:r>
          </a:p>
          <a:p>
            <a:pPr lvl="1"/>
            <a:r>
              <a:rPr lang="en-US" dirty="0"/>
              <a:t>The attorney must prepare and file all documents necessary to commence the bankruptcy case, including the petition, creditor’s matrix, any motion to waive the filing fee or to pay the filing fee in installments, the statement of attorney compensation, and the credit counseling certificate. </a:t>
            </a:r>
          </a:p>
          <a:p>
            <a:pPr lvl="1"/>
            <a:r>
              <a:rPr lang="en-US" dirty="0"/>
              <a:t>Unless or until the lawyer is permitted to withdraw, the lawyer must assist the client comply with their obligations under Section 521 and attend the Section 341 meeting.</a:t>
            </a:r>
          </a:p>
          <a:p>
            <a:r>
              <a:rPr lang="en-US" dirty="0"/>
              <a:t>3. Cooling Off Period</a:t>
            </a:r>
          </a:p>
          <a:p>
            <a:pPr lvl="1"/>
            <a:r>
              <a:rPr lang="en-US" dirty="0"/>
              <a:t>The client must be given 14 days after signing the post-petition contract to cancel the agreement, or a 14 day cooling off period between the filing of the petition and signing the post-petition contract, or both. </a:t>
            </a:r>
          </a:p>
        </p:txBody>
      </p:sp>
    </p:spTree>
    <p:extLst>
      <p:ext uri="{BB962C8B-B14F-4D97-AF65-F5344CB8AC3E}">
        <p14:creationId xmlns:p14="http://schemas.microsoft.com/office/powerpoint/2010/main" val="84069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028FC-762C-44DE-B492-337242C1CE11}"/>
              </a:ext>
            </a:extLst>
          </p:cNvPr>
          <p:cNvSpPr>
            <a:spLocks noGrp="1"/>
          </p:cNvSpPr>
          <p:nvPr>
            <p:ph type="title"/>
          </p:nvPr>
        </p:nvSpPr>
        <p:spPr/>
        <p:txBody>
          <a:bodyPr/>
          <a:lstStyle/>
          <a:p>
            <a:r>
              <a:rPr lang="en-US" dirty="0"/>
              <a:t>The Minimum Requirements for Bifurcation Cont. </a:t>
            </a:r>
          </a:p>
        </p:txBody>
      </p:sp>
      <p:sp>
        <p:nvSpPr>
          <p:cNvPr id="3" name="Content Placeholder 2">
            <a:extLst>
              <a:ext uri="{FF2B5EF4-FFF2-40B4-BE49-F238E27FC236}">
                <a16:creationId xmlns:a16="http://schemas.microsoft.com/office/drawing/2014/main" id="{7E46C207-53F4-401E-ADDC-3919F3C6A33B}"/>
              </a:ext>
            </a:extLst>
          </p:cNvPr>
          <p:cNvSpPr>
            <a:spLocks noGrp="1"/>
          </p:cNvSpPr>
          <p:nvPr>
            <p:ph idx="1"/>
          </p:nvPr>
        </p:nvSpPr>
        <p:spPr/>
        <p:txBody>
          <a:bodyPr/>
          <a:lstStyle/>
          <a:p>
            <a:r>
              <a:rPr lang="en-US" dirty="0"/>
              <a:t>4. Adequate Disclosure to the Court</a:t>
            </a:r>
          </a:p>
          <a:p>
            <a:pPr lvl="1"/>
            <a:r>
              <a:rPr lang="en-US" dirty="0"/>
              <a:t>The lawyer must file a Rule 2016(b) statement disclosing the limited services to be provided under the pre-petition contract and the compensation paid for such services.</a:t>
            </a:r>
          </a:p>
          <a:p>
            <a:pPr lvl="1"/>
            <a:r>
              <a:rPr lang="en-US" dirty="0"/>
              <a:t>The lawyer must supplement the Rule 2016(b) statement after the post-petition contract is signed and the compensation to be paid for such services. </a:t>
            </a:r>
          </a:p>
          <a:p>
            <a:r>
              <a:rPr lang="en-US" dirty="0"/>
              <a:t>5. Reasonable Fees</a:t>
            </a:r>
          </a:p>
          <a:p>
            <a:pPr lvl="1"/>
            <a:r>
              <a:rPr lang="en-US" dirty="0"/>
              <a:t>The fees charged both pre and post-petition must be reasonable.  The reasonableness of pre and post-petition fees is not determined by comparing the work done pre-petition to the work that was done post-petition.  All services that may have been required post-petition are considered even if they were not necessary.  However, services that would never arise in the case, e.g. student loan issues for a debtor who does not have student loans, are not considered. </a:t>
            </a:r>
          </a:p>
        </p:txBody>
      </p:sp>
    </p:spTree>
    <p:extLst>
      <p:ext uri="{BB962C8B-B14F-4D97-AF65-F5344CB8AC3E}">
        <p14:creationId xmlns:p14="http://schemas.microsoft.com/office/powerpoint/2010/main" val="3714345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38C62-C6DF-45F8-9714-B377E24D6025}"/>
              </a:ext>
            </a:extLst>
          </p:cNvPr>
          <p:cNvSpPr>
            <a:spLocks noGrp="1"/>
          </p:cNvSpPr>
          <p:nvPr>
            <p:ph type="title"/>
          </p:nvPr>
        </p:nvSpPr>
        <p:spPr/>
        <p:txBody>
          <a:bodyPr/>
          <a:lstStyle/>
          <a:p>
            <a:r>
              <a:rPr lang="en-US" dirty="0"/>
              <a:t>The Minimum Requirements for Bifurcation Cont. </a:t>
            </a:r>
          </a:p>
        </p:txBody>
      </p:sp>
      <p:sp>
        <p:nvSpPr>
          <p:cNvPr id="3" name="Content Placeholder 2">
            <a:extLst>
              <a:ext uri="{FF2B5EF4-FFF2-40B4-BE49-F238E27FC236}">
                <a16:creationId xmlns:a16="http://schemas.microsoft.com/office/drawing/2014/main" id="{D6A914A9-A3F9-4ABE-AA92-B81B000251EC}"/>
              </a:ext>
            </a:extLst>
          </p:cNvPr>
          <p:cNvSpPr>
            <a:spLocks noGrp="1"/>
          </p:cNvSpPr>
          <p:nvPr>
            <p:ph idx="1"/>
          </p:nvPr>
        </p:nvSpPr>
        <p:spPr/>
        <p:txBody>
          <a:bodyPr/>
          <a:lstStyle/>
          <a:p>
            <a:r>
              <a:rPr lang="en-US" dirty="0"/>
              <a:t>6. Filing Fee</a:t>
            </a:r>
          </a:p>
          <a:p>
            <a:pPr lvl="1"/>
            <a:r>
              <a:rPr lang="en-US" dirty="0"/>
              <a:t>The lawyer cannot “advance” the filing fee.  The client must pay the filing fee in full or obtain permission for the fee to be paid in installments.  </a:t>
            </a:r>
          </a:p>
          <a:p>
            <a:pPr lvl="1"/>
            <a:r>
              <a:rPr lang="en-US" dirty="0"/>
              <a:t>Note Florida Rule of Professional Conduct 4-1.8(e) (“A lawyer is prohibited from providing financial assistance to a client in connection with pending or contemplated litigation, except that: (1) a lawyer may advance court costs and expenses of litigation, the repayment of which may be contingent on the outcome of the matter.”). </a:t>
            </a:r>
          </a:p>
          <a:p>
            <a:endParaRPr lang="en-US" dirty="0"/>
          </a:p>
        </p:txBody>
      </p:sp>
    </p:spTree>
    <p:extLst>
      <p:ext uri="{BB962C8B-B14F-4D97-AF65-F5344CB8AC3E}">
        <p14:creationId xmlns:p14="http://schemas.microsoft.com/office/powerpoint/2010/main" val="68989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9EBF-94F6-4FD8-B7A4-B1A5630E8D09}"/>
              </a:ext>
            </a:extLst>
          </p:cNvPr>
          <p:cNvSpPr>
            <a:spLocks noGrp="1"/>
          </p:cNvSpPr>
          <p:nvPr>
            <p:ph type="title"/>
          </p:nvPr>
        </p:nvSpPr>
        <p:spPr/>
        <p:txBody>
          <a:bodyPr/>
          <a:lstStyle/>
          <a:p>
            <a:r>
              <a:rPr lang="en-US" dirty="0"/>
              <a:t>The Future of Bifurcation</a:t>
            </a:r>
          </a:p>
        </p:txBody>
      </p:sp>
      <p:sp>
        <p:nvSpPr>
          <p:cNvPr id="3" name="Content Placeholder 2">
            <a:extLst>
              <a:ext uri="{FF2B5EF4-FFF2-40B4-BE49-F238E27FC236}">
                <a16:creationId xmlns:a16="http://schemas.microsoft.com/office/drawing/2014/main" id="{1D416867-F372-45C4-811F-E1B1F59FD4B4}"/>
              </a:ext>
            </a:extLst>
          </p:cNvPr>
          <p:cNvSpPr>
            <a:spLocks noGrp="1"/>
          </p:cNvSpPr>
          <p:nvPr>
            <p:ph idx="1"/>
          </p:nvPr>
        </p:nvSpPr>
        <p:spPr/>
        <p:txBody>
          <a:bodyPr>
            <a:normAutofit fontScale="77500" lnSpcReduction="20000"/>
          </a:bodyPr>
          <a:lstStyle/>
          <a:p>
            <a:r>
              <a:rPr lang="en-US" dirty="0"/>
              <a:t>Factoring</a:t>
            </a:r>
          </a:p>
          <a:p>
            <a:pPr lvl="1"/>
            <a:r>
              <a:rPr lang="en-US" dirty="0"/>
              <a:t>In a factoring arrangement, counsel assign the right to collect their fees to a third-party in exchange for a discounted payment of the total fee.  The factoring company then collects the fee directly from the client.  </a:t>
            </a:r>
          </a:p>
          <a:p>
            <a:pPr lvl="1"/>
            <a:r>
              <a:rPr lang="en-US" dirty="0"/>
              <a:t>There are several reported decisions addressing the factoring of post-petition fees under a bifurcated fee agreement:</a:t>
            </a:r>
          </a:p>
          <a:p>
            <a:pPr lvl="2"/>
            <a:r>
              <a:rPr lang="en-US" i="1" dirty="0"/>
              <a:t>In re Hazlett</a:t>
            </a:r>
            <a:r>
              <a:rPr lang="en-US" dirty="0"/>
              <a:t>, 2019 Bankr. LEXIS 1166, 2019 WL 1567751 (Bankr. D. Utah Apr. 10, 2019) (defining criteria under which factoring may be acceptable but discouraging the use of factoring arrangements that do not strictly comply with ethical guidance)</a:t>
            </a:r>
          </a:p>
          <a:p>
            <a:pPr lvl="2"/>
            <a:r>
              <a:rPr lang="en-US" i="1" dirty="0"/>
              <a:t>In re Baldwin</a:t>
            </a:r>
            <a:r>
              <a:rPr lang="en-US" dirty="0"/>
              <a:t>, 2021 Bankr. LEXIS 2753, 2021 WL 4592265 (Bankr. W.D. Ky. Oct. 5, 2021) (disapproving factoring of fees under a bifurcated fee agreement)</a:t>
            </a:r>
          </a:p>
          <a:p>
            <a:pPr lvl="2"/>
            <a:r>
              <a:rPr lang="en-US" i="1" dirty="0"/>
              <a:t>In re Brown</a:t>
            </a:r>
            <a:r>
              <a:rPr lang="en-US" dirty="0"/>
              <a:t>, 631 B.R. 77, 99 (Bankr. S.D. Fla. 2021) (stating, in dicta, that “the Court has determined that it will not allow any attorney to factor its legal fees.  This creates an inherent conflict of interest between the attorney and the debtor . . .”).</a:t>
            </a:r>
          </a:p>
          <a:p>
            <a:pPr lvl="2"/>
            <a:r>
              <a:rPr lang="en-US" i="1" dirty="0"/>
              <a:t>In re Milner</a:t>
            </a:r>
            <a:r>
              <a:rPr lang="en-US" dirty="0"/>
              <a:t>, 612 B.R. 415 (Bankr. W.D. Ok. 2019) (disapproving a bifurcated and factored post-petition fee agreement)</a:t>
            </a:r>
          </a:p>
          <a:p>
            <a:pPr lvl="2"/>
            <a:r>
              <a:rPr lang="en-US" i="1" dirty="0"/>
              <a:t>In re Prophet</a:t>
            </a:r>
            <a:r>
              <a:rPr lang="en-US" dirty="0"/>
              <a:t>, 628 B.R. 788 (Bankr. D.S.C. 2021) (disapproving a bifurcated and factored post-petition fee agreement based on application of the Court’s local rules, which the court construed to prohibit limited representations), </a:t>
            </a:r>
            <a:r>
              <a:rPr lang="en-US" i="1" dirty="0"/>
              <a:t>but see Benjamin R. Matthews &amp; Assoc. v. Fitzgerald</a:t>
            </a:r>
            <a:r>
              <a:rPr lang="en-US" dirty="0"/>
              <a:t>, </a:t>
            </a:r>
            <a:r>
              <a:rPr lang="en-US" i="0" dirty="0">
                <a:solidFill>
                  <a:srgbClr val="212121"/>
                </a:solidFill>
                <a:effectLst/>
              </a:rPr>
              <a:t>2022 U.S. Dist. LEXIS 44520 (D.S.C. Mar. 14, 2022) (reversing the bankruptcy court’s ruling as it pertained to the interpretation of the local rule and remanding for further proceedings)</a:t>
            </a:r>
          </a:p>
          <a:p>
            <a:pPr lvl="2"/>
            <a:endParaRPr lang="en-US" i="1" dirty="0"/>
          </a:p>
        </p:txBody>
      </p:sp>
    </p:spTree>
    <p:extLst>
      <p:ext uri="{BB962C8B-B14F-4D97-AF65-F5344CB8AC3E}">
        <p14:creationId xmlns:p14="http://schemas.microsoft.com/office/powerpoint/2010/main" val="1580267744"/>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TotalTime>
  <Words>1602</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The “ABCs” of Bifurcation</vt:lpstr>
      <vt:lpstr>Why Bifurcation?</vt:lpstr>
      <vt:lpstr>What is Bifurcation?</vt:lpstr>
      <vt:lpstr>Is Bifurcation Permitted in the Eleventh Circuit?</vt:lpstr>
      <vt:lpstr>The Minimum Requirements for Bifurcation</vt:lpstr>
      <vt:lpstr>The Minimum Requirements for Bifurcation Cont.</vt:lpstr>
      <vt:lpstr>The Minimum Requirements for Bifurcation Cont. </vt:lpstr>
      <vt:lpstr>The Minimum Requirements for Bifurcation Cont. </vt:lpstr>
      <vt:lpstr>The Future of Bifurcation</vt:lpstr>
      <vt:lpstr>The Future of Bifurcation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“ABCs” of Bifurcation</dc:title>
  <dc:creator>Erik Johanson</dc:creator>
  <cp:lastModifiedBy>Erik Johanson</cp:lastModifiedBy>
  <cp:revision>1</cp:revision>
  <dcterms:created xsi:type="dcterms:W3CDTF">2022-03-27T23:24:33Z</dcterms:created>
  <dcterms:modified xsi:type="dcterms:W3CDTF">2022-03-28T00:51:16Z</dcterms:modified>
</cp:coreProperties>
</file>